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73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9381B-AED6-46C8-B32B-B4CE725F4FB9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51E11-60E6-402E-A32C-65395415D349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30198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51E11-60E6-402E-A32C-65395415D349}" type="slidenum">
              <a:rPr lang="bg-BG" smtClean="0"/>
              <a:t>11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82730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51E11-60E6-402E-A32C-65395415D349}" type="slidenum">
              <a:rPr lang="bg-BG" smtClean="0"/>
              <a:t>15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3607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55177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89198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81851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02714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5623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33126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03136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240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257434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43314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0614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F4982-D6B5-43D3-82CE-9F9554B83AE5}" type="datetimeFigureOut">
              <a:rPr lang="bg-BG" smtClean="0"/>
              <a:t>20.10.2016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80EF-205E-4964-BD6E-213DA2DE7A80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445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776" y="3062209"/>
            <a:ext cx="8892480" cy="3789040"/>
          </a:xfrm>
        </p:spPr>
        <p:txBody>
          <a:bodyPr>
            <a:noAutofit/>
          </a:bodyPr>
          <a:lstStyle/>
          <a:p>
            <a:pPr algn="l"/>
            <a:r>
              <a:rPr lang="bg-BG" sz="3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Изготвили:</a:t>
            </a:r>
          </a:p>
          <a:p>
            <a:pPr algn="l"/>
            <a:r>
              <a:rPr lang="bg-BG" sz="3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Любомир Ганев</a:t>
            </a:r>
          </a:p>
          <a:p>
            <a:pPr algn="l"/>
            <a:r>
              <a:rPr lang="bg-BG" sz="3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КСТ</a:t>
            </a:r>
          </a:p>
          <a:p>
            <a:pPr algn="l"/>
            <a:r>
              <a:rPr lang="bg-BG" sz="3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1</a:t>
            </a:r>
            <a:r>
              <a:rPr lang="bg-BG" sz="36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б</a:t>
            </a:r>
            <a:r>
              <a:rPr lang="bg-BG" sz="3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група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548680"/>
            <a:ext cx="84969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g-BG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1"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ТЕМА 4</a:t>
            </a:r>
            <a:br>
              <a:rPr lang="bg-BG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1"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bg-BG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1"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КЛАСОВЕ И ОБЕКТИ </a:t>
            </a:r>
            <a:endParaRPr lang="bg-BG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tx1"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26" name="Picture 2" descr="http://silvermountain.files.wordpress.com/2013/05/brains-3.jpg?w=440&amp;h=2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011" y="3789039"/>
            <a:ext cx="4608676" cy="306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95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4000" dirty="0"/>
              <a:t>Анонимни </a:t>
            </a:r>
            <a:r>
              <a:rPr lang="bg-BG" sz="4000" dirty="0" smtClean="0"/>
              <a:t>класове – пример:</a:t>
            </a:r>
            <a:endParaRPr lang="bg-BG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8299191" cy="3528392"/>
          </a:xfrm>
        </p:spPr>
      </p:pic>
    </p:spTree>
    <p:extLst>
      <p:ext uri="{BB962C8B-B14F-4D97-AF65-F5344CB8AC3E}">
        <p14:creationId xmlns:p14="http://schemas.microsoft.com/office/powerpoint/2010/main" val="20878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4000" dirty="0" smtClean="0"/>
              <a:t>обекти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След като вече сме дефинирали даден клас, може да създаваме </a:t>
            </a:r>
            <a:r>
              <a:rPr lang="ru-RU" sz="2400" dirty="0" smtClean="0"/>
              <a:t>негови </a:t>
            </a:r>
            <a:r>
              <a:rPr lang="ru-RU" sz="2400" dirty="0"/>
              <a:t>инстанции, които се наричат обекти. 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Отношението между клас и обект в езика </a:t>
            </a:r>
            <a:r>
              <a:rPr lang="ru-RU" sz="2400" dirty="0">
                <a:solidFill>
                  <a:srgbClr val="C00000"/>
                </a:solidFill>
              </a:rPr>
              <a:t>С++ </a:t>
            </a:r>
            <a:r>
              <a:rPr lang="ru-RU" sz="2400" dirty="0"/>
              <a:t>е същото, каквото е отношението между тип и променлива, но да припомним, че за разлика от обикновените променливи, обектите се състоят от множество компоненти. </a:t>
            </a:r>
            <a:endParaRPr lang="bg-BG" sz="2400" dirty="0"/>
          </a:p>
        </p:txBody>
      </p:sp>
      <p:pic>
        <p:nvPicPr>
          <p:cNvPr id="7170" name="Picture 2" descr="C:\Users\Acer\Desktop\12170253_773607789451144_166951709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75" y="2636912"/>
            <a:ext cx="8372475" cy="1219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6350" h="82550"/>
            <a:bevelB w="6350" h="8255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55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436" y="188640"/>
            <a:ext cx="7924800" cy="868958"/>
          </a:xfrm>
        </p:spPr>
        <p:txBody>
          <a:bodyPr/>
          <a:lstStyle/>
          <a:p>
            <a:pPr algn="ctr"/>
            <a:r>
              <a:rPr lang="bg-BG" sz="4000" dirty="0" smtClean="0"/>
              <a:t>Обект – пример: 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bg-BG" dirty="0" smtClean="0"/>
          </a:p>
          <a:p>
            <a:endParaRPr lang="bg-BG" dirty="0"/>
          </a:p>
          <a:p>
            <a:r>
              <a:rPr lang="ru-RU" sz="2000" dirty="0"/>
              <a:t>Чрез тази инструкция се създават два обекта с имена Monthly и Yearly на класа Account. Всеки от тях има свои собствени копия на компонентите, декларирани в класа Account, т.е. всеки от обектите Monthly и Yearly има собствени променливи owner, money, kind, BIC, IBAN и собствени методи display() и getData().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Достъпът </a:t>
            </a:r>
            <a:r>
              <a:rPr lang="ru-RU" sz="2000" dirty="0"/>
              <a:t>до компонентите на обектите се осъществява чрез задаване на името на обекта и името на компонента, разделени с точка:</a:t>
            </a:r>
            <a:endParaRPr lang="bg-BG" sz="2000" dirty="0"/>
          </a:p>
        </p:txBody>
      </p:sp>
      <p:pic>
        <p:nvPicPr>
          <p:cNvPr id="8194" name="Picture 2" descr="C:\Users\Acer\Desktop\12167678_773609779450945_68657998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6" y="1579396"/>
            <a:ext cx="8496301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cer\Desktop\12170694_773610066117583_138661737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6" y="5344102"/>
            <a:ext cx="8496301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83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ДОСТЪП ДО КОМПОНЕНТИТЕ НА </a:t>
            </a:r>
            <a:r>
              <a:rPr lang="ru-RU" dirty="0" smtClean="0"/>
              <a:t>КЛАСОВЕТЕ</a:t>
            </a:r>
            <a:endParaRPr lang="bg-BG" dirty="0"/>
          </a:p>
        </p:txBody>
      </p:sp>
      <p:pic>
        <p:nvPicPr>
          <p:cNvPr id="9218" name="Picture 2" descr="C:\Users\Acer\Desktop\12165955_773612509450672_209598492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27" y="1865428"/>
            <a:ext cx="8042586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cer\Desktop\10567963_773613146117275_52574134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25175"/>
            <a:ext cx="8042585" cy="53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3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4000" dirty="0"/>
              <a:t>Указатели към обекти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Указатели към класове се дефинират (създават) по същия начин, по който се дефинират указатели към основните типове int, float, char и пр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В резултат на тази дефиниция се създава указателят ptr към клас Account. На указателя ptr могат да се присвояват адреси на обекти от клас Account. </a:t>
            </a:r>
            <a:endParaRPr lang="bg-BG" sz="2000" dirty="0"/>
          </a:p>
        </p:txBody>
      </p:sp>
      <p:pic>
        <p:nvPicPr>
          <p:cNvPr id="10242" name="Picture 2" descr="C:\Users\Acer\Desktop\12170406_773616802783576_61175840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57237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cer\Desktop\12165845_773618452783411_43137256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81" y="4129867"/>
            <a:ext cx="757237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34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24800" cy="652934"/>
          </a:xfrm>
        </p:spPr>
        <p:txBody>
          <a:bodyPr/>
          <a:lstStyle/>
          <a:p>
            <a:pPr algn="ctr"/>
            <a:r>
              <a:rPr lang="bg-BG" sz="3200" dirty="0"/>
              <a:t>Указатели към </a:t>
            </a:r>
            <a:r>
              <a:rPr lang="bg-BG" sz="3200" dirty="0" smtClean="0"/>
              <a:t>обекти - </a:t>
            </a:r>
            <a:r>
              <a:rPr lang="bg-BG" dirty="0" smtClean="0"/>
              <a:t>Пример: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11266" name="Picture 2" descr="C:\Users\Acer\Desktop\12166584_773622106116379_98362756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3447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2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332656"/>
            <a:ext cx="7924800" cy="854968"/>
          </a:xfrm>
        </p:spPr>
        <p:txBody>
          <a:bodyPr/>
          <a:lstStyle/>
          <a:p>
            <a:pPr algn="ctr"/>
            <a:r>
              <a:rPr lang="bg-BG" sz="4000" dirty="0" smtClean="0"/>
              <a:t>Масиви от обекти 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7850" y="1340768"/>
            <a:ext cx="7924800" cy="4114800"/>
          </a:xfrm>
        </p:spPr>
        <p:txBody>
          <a:bodyPr>
            <a:normAutofit/>
          </a:bodyPr>
          <a:lstStyle/>
          <a:p>
            <a:r>
              <a:rPr lang="ru-RU" sz="2400" dirty="0"/>
              <a:t>Езикът C++ позволява деклариране и използване и на масиви от обекти, т.е. на подредени структури (списъци) от един и същ клас (тип данни</a:t>
            </a:r>
            <a:r>
              <a:rPr lang="ru-RU" sz="2400" dirty="0" smtClean="0"/>
              <a:t>).</a:t>
            </a:r>
          </a:p>
          <a:p>
            <a:r>
              <a:rPr lang="ru-RU" sz="2400" dirty="0"/>
              <a:t>Масиви, чиито елементи са обекти, се дефинират по същия начин, както и масиви от основните типове данни. </a:t>
            </a:r>
            <a:endParaRPr lang="bg-BG" sz="2400" dirty="0"/>
          </a:p>
        </p:txBody>
      </p:sp>
      <p:pic>
        <p:nvPicPr>
          <p:cNvPr id="12290" name="Picture 2" descr="C:\Users\Acer\Desktop\12064139_773623122782944_14430699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3573016"/>
            <a:ext cx="72771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cer\Desktop\12170589_773623242782932_59940463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5301208"/>
            <a:ext cx="73247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6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24800" cy="580926"/>
          </a:xfrm>
        </p:spPr>
        <p:txBody>
          <a:bodyPr/>
          <a:lstStyle/>
          <a:p>
            <a:pPr algn="ctr"/>
            <a:r>
              <a:rPr lang="bg-BG" sz="3200" dirty="0"/>
              <a:t>Масиви от обекти </a:t>
            </a:r>
            <a:r>
              <a:rPr lang="bg-BG" sz="3200" dirty="0" smtClean="0"/>
              <a:t>– пример:</a:t>
            </a:r>
            <a:endParaRPr lang="bg-BG" dirty="0"/>
          </a:p>
        </p:txBody>
      </p:sp>
      <p:pic>
        <p:nvPicPr>
          <p:cNvPr id="13314" name="Picture 2" descr="C:\Users\Acer\Desktop\12166141_773623756116214_93029121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24670"/>
            <a:ext cx="6984776" cy="592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91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196752"/>
            <a:ext cx="8882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Благодарим за вниманието! </a:t>
            </a:r>
            <a:endParaRPr lang="bg-BG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43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778824" cy="994122"/>
          </a:xfrm>
        </p:spPr>
        <p:txBody>
          <a:bodyPr/>
          <a:lstStyle/>
          <a:p>
            <a:pPr algn="ctr"/>
            <a:r>
              <a:rPr lang="bg-BG" sz="4000" dirty="0" smtClean="0"/>
              <a:t>Класове и обекти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7924800" cy="4114800"/>
          </a:xfrm>
        </p:spPr>
        <p:txBody>
          <a:bodyPr/>
          <a:lstStyle/>
          <a:p>
            <a:r>
              <a:rPr lang="ru-RU" sz="2800" dirty="0" smtClean="0"/>
              <a:t>Обeктно-Ориeнтираното Програмиране </a:t>
            </a:r>
            <a:r>
              <a:rPr lang="ru-RU" sz="2800" dirty="0"/>
              <a:t>в </a:t>
            </a:r>
            <a:r>
              <a:rPr lang="ru-RU" sz="2800" dirty="0">
                <a:solidFill>
                  <a:srgbClr val="FF0000"/>
                </a:solidFill>
              </a:rPr>
              <a:t>С++ </a:t>
            </a:r>
            <a:r>
              <a:rPr lang="ru-RU" sz="2800" dirty="0"/>
              <a:t>се основава на две важни взаимосвързани концепции - </a:t>
            </a:r>
            <a:r>
              <a:rPr lang="ru-RU" sz="3200" u="sng" dirty="0">
                <a:solidFill>
                  <a:srgbClr val="09FF78"/>
                </a:solidFill>
              </a:rPr>
              <a:t>класове</a:t>
            </a:r>
            <a:r>
              <a:rPr lang="ru-RU" sz="3200" dirty="0"/>
              <a:t> </a:t>
            </a:r>
            <a:r>
              <a:rPr lang="ru-RU" sz="2800" dirty="0"/>
              <a:t>и</a:t>
            </a:r>
            <a:r>
              <a:rPr lang="ru-RU" dirty="0"/>
              <a:t> </a:t>
            </a:r>
            <a:r>
              <a:rPr lang="ru-RU" sz="3200" u="sng" dirty="0">
                <a:solidFill>
                  <a:srgbClr val="09FF78"/>
                </a:solidFill>
              </a:rPr>
              <a:t>обекти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sz="2800" dirty="0"/>
              <a:t>Чрез тях в програмите адекватно се представят понятията и обектите от реалния свят или от някаква предметна област. 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1406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856"/>
            <a:ext cx="7924800" cy="1143000"/>
          </a:xfrm>
        </p:spPr>
        <p:txBody>
          <a:bodyPr/>
          <a:lstStyle/>
          <a:p>
            <a:pPr algn="ctr"/>
            <a:r>
              <a:rPr lang="bg-BG" sz="4000" dirty="0" smtClean="0"/>
              <a:t>Клас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925144"/>
          </a:xfrm>
        </p:spPr>
        <p:txBody>
          <a:bodyPr>
            <a:normAutofit/>
          </a:bodyPr>
          <a:lstStyle/>
          <a:p>
            <a:r>
              <a:rPr lang="ru-RU" sz="2000" u="sng" dirty="0">
                <a:solidFill>
                  <a:srgbClr val="C00000"/>
                </a:solidFill>
              </a:rPr>
              <a:t>КЛАСЪТ</a:t>
            </a:r>
            <a:r>
              <a:rPr lang="ru-RU" sz="2000" dirty="0"/>
              <a:t> представлява своеобразно разширение на структурите от данни в C/C++, в смисъл, че освен данни (операнди) в състава му може да влизат и функции </a:t>
            </a:r>
            <a:r>
              <a:rPr lang="ru-RU" sz="2000" dirty="0">
                <a:solidFill>
                  <a:srgbClr val="09FF78"/>
                </a:solidFill>
              </a:rPr>
              <a:t>(методи</a:t>
            </a:r>
            <a:r>
              <a:rPr lang="ru-RU" sz="2000" dirty="0" smtClean="0">
                <a:solidFill>
                  <a:srgbClr val="09FF78"/>
                </a:solidFill>
              </a:rPr>
              <a:t>)</a:t>
            </a:r>
            <a:r>
              <a:rPr lang="ru-RU" sz="2000" dirty="0" smtClean="0"/>
              <a:t>.</a:t>
            </a:r>
            <a:endParaRPr lang="ru-RU" sz="2000" dirty="0" smtClean="0">
              <a:solidFill>
                <a:srgbClr val="09FF78"/>
              </a:solidFill>
            </a:endParaRPr>
          </a:p>
          <a:p>
            <a:pPr marL="0" indent="0">
              <a:buNone/>
            </a:pPr>
            <a:endParaRPr lang="bg-BG" dirty="0" smtClean="0"/>
          </a:p>
          <a:p>
            <a:pPr marL="0" indent="0" algn="r">
              <a:buNone/>
            </a:pPr>
            <a:r>
              <a:rPr lang="ru-RU" sz="1800" dirty="0" smtClean="0"/>
              <a:t>Функциите,</a:t>
            </a:r>
          </a:p>
          <a:p>
            <a:pPr marL="0" indent="0" algn="r">
              <a:buNone/>
            </a:pPr>
            <a:r>
              <a:rPr lang="ru-RU" sz="1800" dirty="0" smtClean="0"/>
              <a:t>принадлежащи</a:t>
            </a:r>
          </a:p>
          <a:p>
            <a:pPr marL="0" indent="0" algn="r">
              <a:buNone/>
            </a:pPr>
            <a:r>
              <a:rPr lang="ru-RU" sz="1800" dirty="0" smtClean="0"/>
              <a:t>на класовете, </a:t>
            </a:r>
          </a:p>
          <a:p>
            <a:pPr marL="0" indent="0" algn="r">
              <a:buNone/>
            </a:pPr>
            <a:r>
              <a:rPr lang="ru-RU" sz="1800" dirty="0" smtClean="0"/>
              <a:t>се наричат</a:t>
            </a:r>
          </a:p>
          <a:p>
            <a:pPr marL="0" indent="0" algn="r">
              <a:buNone/>
            </a:pPr>
            <a:r>
              <a:rPr lang="ru-RU" sz="1800" dirty="0" smtClean="0"/>
              <a:t> </a:t>
            </a:r>
            <a:r>
              <a:rPr lang="ru-RU" sz="1800" u="sng" dirty="0" smtClean="0">
                <a:solidFill>
                  <a:srgbClr val="09FF78"/>
                </a:solidFill>
              </a:rPr>
              <a:t>методи</a:t>
            </a:r>
            <a:r>
              <a:rPr lang="ru-RU" sz="1800" dirty="0" smtClean="0"/>
              <a:t>. </a:t>
            </a:r>
            <a:endParaRPr lang="bg-BG" sz="1800" dirty="0" smtClean="0"/>
          </a:p>
        </p:txBody>
      </p:sp>
      <p:pic>
        <p:nvPicPr>
          <p:cNvPr id="2050" name="Picture 2" descr="C:\Users\Acer\Desktop\12165830_773592216119368_171551482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37067"/>
            <a:ext cx="27813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\Desktop\12166425_773594606119129_589868618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810" y="3089442"/>
            <a:ext cx="28860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4000" dirty="0" smtClean="0"/>
              <a:t>Дефиниция на клас </a:t>
            </a:r>
            <a:endParaRPr lang="bg-BG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55576" y="1988840"/>
            <a:ext cx="7924800" cy="23206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Дефиницията на един нов клас се състои от две части: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000" dirty="0" smtClean="0"/>
              <a:t>1. </a:t>
            </a:r>
            <a:r>
              <a:rPr lang="ru-RU" sz="2000" u="sng" dirty="0" smtClean="0">
                <a:solidFill>
                  <a:srgbClr val="09FF78"/>
                </a:solidFill>
              </a:rPr>
              <a:t>Дефиниция на нов тип (операнд-методни) данни; </a:t>
            </a:r>
          </a:p>
          <a:p>
            <a:pPr marL="0" indent="0">
              <a:buNone/>
            </a:pPr>
            <a:endParaRPr lang="ru-RU" sz="2000" u="sng" dirty="0" smtClean="0">
              <a:solidFill>
                <a:srgbClr val="09FF78"/>
              </a:solidFill>
            </a:endParaRP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sz="2000" u="sng" dirty="0" smtClean="0">
                <a:solidFill>
                  <a:srgbClr val="09FF78"/>
                </a:solidFill>
              </a:rPr>
              <a:t>Дефиниции на методите на новия тип (о-м) данни.</a:t>
            </a:r>
            <a:endParaRPr lang="bg-BG" sz="2000" u="sng" dirty="0">
              <a:solidFill>
                <a:srgbClr val="09FF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8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Дефиниране </a:t>
            </a:r>
            <a:r>
              <a:rPr lang="ru-RU" sz="4000" dirty="0"/>
              <a:t>на нов тип </a:t>
            </a:r>
            <a:r>
              <a:rPr lang="ru-RU" sz="4000" dirty="0" smtClean="0"/>
              <a:t>данни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pPr marL="0" indent="0">
              <a:buNone/>
            </a:pPr>
            <a:endParaRPr lang="bg-BG" dirty="0"/>
          </a:p>
          <a:p>
            <a:endParaRPr lang="ru-RU" sz="2400" dirty="0" smtClean="0"/>
          </a:p>
          <a:p>
            <a:r>
              <a:rPr lang="ru-RU" sz="2400" dirty="0" smtClean="0"/>
              <a:t>Имената </a:t>
            </a:r>
            <a:r>
              <a:rPr lang="ru-RU" sz="2400" dirty="0"/>
              <a:t>на класовете </a:t>
            </a:r>
            <a:r>
              <a:rPr lang="ru-RU" sz="2400" dirty="0">
                <a:solidFill>
                  <a:srgbClr val="09FF78"/>
                </a:solidFill>
              </a:rPr>
              <a:t>class_name </a:t>
            </a:r>
            <a:r>
              <a:rPr lang="ru-RU" sz="2400" dirty="0"/>
              <a:t>трябва да бъдат уникални в рамките на една програма. Имената на компонентите на класовете са локални, т.е. в различни класове могат да се декларират компоненти с еднакви имена. </a:t>
            </a:r>
            <a:endParaRPr lang="bg-BG" sz="2400" dirty="0"/>
          </a:p>
        </p:txBody>
      </p:sp>
      <p:pic>
        <p:nvPicPr>
          <p:cNvPr id="3074" name="Picture 2" descr="C:\Users\Acer\Desktop\12170179_773600626118527_183371692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60107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14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2882280" cy="4114800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Ето </a:t>
            </a:r>
            <a:r>
              <a:rPr lang="ru-RU" sz="2400" dirty="0"/>
              <a:t>как изглежда дефинирането на (нов) тип (о-м) данни от един клас с име Account, чрез който се представя понятието “банкова сметка”: </a:t>
            </a:r>
            <a:endParaRPr lang="bg-BG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24800" cy="1084982"/>
          </a:xfrm>
        </p:spPr>
        <p:txBody>
          <a:bodyPr/>
          <a:lstStyle/>
          <a:p>
            <a:pPr algn="ctr"/>
            <a:r>
              <a:rPr lang="ru-RU" sz="4000" dirty="0"/>
              <a:t>Дефиниране на нов тип </a:t>
            </a:r>
            <a:r>
              <a:rPr lang="ru-RU" sz="4000" dirty="0" smtClean="0"/>
              <a:t>данни - пример</a:t>
            </a:r>
            <a:endParaRPr lang="bg-BG" sz="3600" dirty="0"/>
          </a:p>
        </p:txBody>
      </p:sp>
      <p:pic>
        <p:nvPicPr>
          <p:cNvPr id="4098" name="Picture 2" descr="C:\Users\Acer\Desktop\12167194_773601649451758_26928982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76872"/>
            <a:ext cx="455295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87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sz="3600" dirty="0" smtClean="0"/>
              <a:t>Дефиниране на методите на клас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ru-RU" sz="2400" dirty="0" smtClean="0"/>
          </a:p>
          <a:p>
            <a:r>
              <a:rPr lang="ru-RU" sz="2400" dirty="0" smtClean="0"/>
              <a:t>Методите </a:t>
            </a:r>
            <a:r>
              <a:rPr lang="ru-RU" sz="2400" dirty="0"/>
              <a:t>на даден клас са функции, но за разлика oт обикновените функции, имената на методите се състоят от две части: име на класа, на който принадлежи методът и име на самия метод, разделени чрез </a:t>
            </a:r>
            <a:r>
              <a:rPr lang="ru-RU" sz="2400" dirty="0">
                <a:solidFill>
                  <a:srgbClr val="09FF78"/>
                </a:solidFill>
              </a:rPr>
              <a:t>оператора за област на видимост</a:t>
            </a:r>
            <a:r>
              <a:rPr lang="ru-RU" sz="2400" dirty="0"/>
              <a:t> (принадлежност) </a:t>
            </a:r>
            <a:r>
              <a:rPr lang="ru-RU" sz="2400" dirty="0">
                <a:solidFill>
                  <a:srgbClr val="09FF78"/>
                </a:solidFill>
              </a:rPr>
              <a:t>::</a:t>
            </a:r>
            <a:r>
              <a:rPr lang="ru-RU" sz="2400" dirty="0"/>
              <a:t>. Така образуваните имена на методите се наричат пълни имена</a:t>
            </a:r>
            <a:r>
              <a:rPr lang="ru-RU" dirty="0"/>
              <a:t>. </a:t>
            </a:r>
            <a:endParaRPr lang="bg-BG" dirty="0"/>
          </a:p>
        </p:txBody>
      </p:sp>
      <p:pic>
        <p:nvPicPr>
          <p:cNvPr id="5122" name="Picture 2" descr="C:\Users\Acer\Desktop\12167443_773603826118207_149403362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4" y="2060848"/>
            <a:ext cx="8677275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Дефиниране на методите на </a:t>
            </a:r>
            <a:r>
              <a:rPr lang="ru-RU" dirty="0" smtClean="0"/>
              <a:t>клас - пример</a:t>
            </a:r>
            <a:endParaRPr lang="bg-B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Ето как изглеждат дефинициите на методите на класа Account:</a:t>
            </a:r>
            <a:endParaRPr lang="bg-BG" sz="2000" dirty="0"/>
          </a:p>
        </p:txBody>
      </p:sp>
      <p:pic>
        <p:nvPicPr>
          <p:cNvPr id="6146" name="Picture 2" descr="C:\Users\Acer\Desktop\12166512_773605502784706_85130648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74018"/>
            <a:ext cx="6389588" cy="452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55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4800" cy="868958"/>
          </a:xfrm>
        </p:spPr>
        <p:txBody>
          <a:bodyPr/>
          <a:lstStyle/>
          <a:p>
            <a:pPr algn="ctr"/>
            <a:r>
              <a:rPr lang="bg-BG" sz="4000" dirty="0" smtClean="0"/>
              <a:t>Анонимни класове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924800" cy="41148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9FF78"/>
                </a:solidFill>
              </a:rPr>
              <a:t>ВАЖНО</a:t>
            </a:r>
            <a:r>
              <a:rPr lang="ru-RU" sz="2400" dirty="0"/>
              <a:t>: Всички методи на анонимните класове трябва да бъдат дефинирани в рамките на декларациите на </a:t>
            </a:r>
            <a:r>
              <a:rPr lang="ru-RU" sz="2400" dirty="0" smtClean="0"/>
              <a:t>класовете, </a:t>
            </a:r>
            <a:r>
              <a:rPr lang="ru-RU" sz="2400" dirty="0"/>
              <a:t>защото иначе дефинициите на методи извън декларациите на класовете изискват задаване на пълните имена на методите (име на клас, оператор:: и име на метода), което е невъзможно за анонимните класове, тъй като те нямат имена. По същите причини не могат да бъдат разделени и процесите дефиниране на анонимен клас и създаване на обекти на този клас. Следователно имената на обектите на един анонимен клас трябва да бъдат зададени непосредствено след затварящата скоба на декларацията на класа .</a:t>
            </a:r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6032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693</TotalTime>
  <Words>674</Words>
  <Application>Microsoft Office PowerPoint</Application>
  <PresentationFormat>Презентация на цял екран (4:3)</PresentationFormat>
  <Paragraphs>73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Заглавия на слайдовете</vt:lpstr>
      </vt:variant>
      <vt:variant>
        <vt:i4>18</vt:i4>
      </vt:variant>
    </vt:vector>
  </HeadingPairs>
  <TitlesOfParts>
    <vt:vector size="20" baseType="lpstr">
      <vt:lpstr>Horizon</vt:lpstr>
      <vt:lpstr>Office Theme</vt:lpstr>
      <vt:lpstr>Презентация на PowerPoint</vt:lpstr>
      <vt:lpstr>Класове и обекти</vt:lpstr>
      <vt:lpstr>Клас</vt:lpstr>
      <vt:lpstr>Дефиниция на клас </vt:lpstr>
      <vt:lpstr>Дефиниране на нов тип данни</vt:lpstr>
      <vt:lpstr>Дефиниране на нов тип данни - пример</vt:lpstr>
      <vt:lpstr>Дефиниране на методите на клас</vt:lpstr>
      <vt:lpstr>Дефиниране на методите на клас - пример</vt:lpstr>
      <vt:lpstr>Анонимни класове</vt:lpstr>
      <vt:lpstr>Анонимни класове – пример:</vt:lpstr>
      <vt:lpstr>обекти</vt:lpstr>
      <vt:lpstr>Обект – пример: </vt:lpstr>
      <vt:lpstr>ДОСТЪП ДО КОМПОНЕНТИТЕ НА КЛАСОВЕТЕ</vt:lpstr>
      <vt:lpstr>Указатели към обекти </vt:lpstr>
      <vt:lpstr>Указатели към обекти - Пример:</vt:lpstr>
      <vt:lpstr>Масиви от обекти </vt:lpstr>
      <vt:lpstr>Масиви от обекти – пример: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 КЛАСОВЕ И ОБЕКТИ</dc:title>
  <dc:creator>Acer</dc:creator>
  <cp:lastModifiedBy>User</cp:lastModifiedBy>
  <cp:revision>25</cp:revision>
  <dcterms:created xsi:type="dcterms:W3CDTF">2015-10-17T12:51:38Z</dcterms:created>
  <dcterms:modified xsi:type="dcterms:W3CDTF">2016-10-20T13:46:42Z</dcterms:modified>
</cp:coreProperties>
</file>